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>
  <p:sldMasterIdLst>
    <p:sldMasterId id="2147483650" r:id="rId1"/>
  </p:sldMasterIdLst>
  <p:notesMasterIdLst>
    <p:notesMasterId r:id="rId19"/>
  </p:notesMasterIdLst>
  <p:sldIdLst>
    <p:sldId id="267" r:id="rId2"/>
    <p:sldId id="258" r:id="rId3"/>
    <p:sldId id="272" r:id="rId4"/>
    <p:sldId id="283" r:id="rId5"/>
    <p:sldId id="290" r:id="rId6"/>
    <p:sldId id="291" r:id="rId7"/>
    <p:sldId id="285" r:id="rId8"/>
    <p:sldId id="286" r:id="rId9"/>
    <p:sldId id="288" r:id="rId10"/>
    <p:sldId id="276" r:id="rId11"/>
    <p:sldId id="287" r:id="rId12"/>
    <p:sldId id="275" r:id="rId13"/>
    <p:sldId id="277" r:id="rId14"/>
    <p:sldId id="278" r:id="rId15"/>
    <p:sldId id="279" r:id="rId16"/>
    <p:sldId id="281" r:id="rId17"/>
    <p:sldId id="280" r:id="rId18"/>
  </p:sldIdLst>
  <p:sldSz cx="9144000" cy="5143500" type="screen16x9"/>
  <p:notesSz cx="6858000" cy="9144000"/>
  <p:embeddedFontLst>
    <p:embeddedFont>
      <p:font typeface="Agfa Rotis Sans Serif" panose="020B0604020202020204"/>
      <p:regular r:id="rId20"/>
      <p:bold r:id="rId21"/>
      <p: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Wingdings 3" panose="05040102010807070707" pitchFamily="18" charset="2"/>
      <p:regular r:id="rId27"/>
    </p:embeddedFont>
  </p:embeddedFontLst>
  <p:custDataLst>
    <p:tags r:id="rId28"/>
  </p:custDataLst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3A6EB0"/>
    <a:srgbClr val="CCCCCC"/>
    <a:srgbClr val="999999"/>
    <a:srgbClr val="00519E"/>
    <a:srgbClr val="3A6DAF"/>
    <a:srgbClr val="FFFFFF"/>
    <a:srgbClr val="B1C91F"/>
    <a:srgbClr val="DCD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D7B26C5-4107-4FEC-AEDC-1716B250A1EF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21" autoAdjust="0"/>
    <p:restoredTop sz="94660" autoAdjust="0"/>
  </p:normalViewPr>
  <p:slideViewPr>
    <p:cSldViewPr>
      <p:cViewPr varScale="1">
        <p:scale>
          <a:sx n="113" d="100"/>
          <a:sy n="113" d="100"/>
        </p:scale>
        <p:origin x="480" y="67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2" d="100"/>
          <a:sy n="82" d="100"/>
        </p:scale>
        <p:origin x="-318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hteck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DE"/>
          </a:p>
        </p:txBody>
      </p:sp>
      <p:sp>
        <p:nvSpPr>
          <p:cNvPr id="4099" name="Rechteck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de-DE"/>
          </a:p>
        </p:txBody>
      </p:sp>
      <p:sp>
        <p:nvSpPr>
          <p:cNvPr id="4100" name="Rechteck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01" name="Rechteck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102" name="Rechteck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DE"/>
          </a:p>
        </p:txBody>
      </p:sp>
      <p:sp>
        <p:nvSpPr>
          <p:cNvPr id="4103" name="Rechteck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F5BB0B9-325A-40D4-A4FB-6047E65318BC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501265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Bild 15" descr="luh_logo_rgb_pp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1880" y="123477"/>
            <a:ext cx="2043221" cy="589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Bild 14" descr="LOGO_imes_Schrift_rechts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23477"/>
            <a:ext cx="2724621" cy="59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hteck 17"/>
          <p:cNvSpPr/>
          <p:nvPr userDrawn="1"/>
        </p:nvSpPr>
        <p:spPr bwMode="auto">
          <a:xfrm>
            <a:off x="5724128" y="3291830"/>
            <a:ext cx="3419871" cy="1565920"/>
          </a:xfrm>
          <a:prstGeom prst="rect">
            <a:avLst/>
          </a:prstGeom>
          <a:solidFill>
            <a:srgbClr val="FFFFFF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20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1779662"/>
            <a:ext cx="8640959" cy="432048"/>
          </a:xfrm>
          <a:prstGeom prst="rect">
            <a:avLst/>
          </a:prstGeom>
        </p:spPr>
        <p:txBody>
          <a:bodyPr lIns="0" tIns="0" rIns="0" bIns="0" anchor="t" anchorCtr="0"/>
          <a:lstStyle>
            <a:lvl1pPr>
              <a:lnSpc>
                <a:spcPct val="110000"/>
              </a:lnSpc>
              <a:defRPr sz="2800">
                <a:solidFill>
                  <a:srgbClr val="3A6EB0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de-DE" dirty="0"/>
              <a:t>Arbeitstitel (ggf. Schriftgröße anpassen bzw. zweizeilig)</a:t>
            </a:r>
          </a:p>
        </p:txBody>
      </p:sp>
      <p:sp>
        <p:nvSpPr>
          <p:cNvPr id="21" name="Inhaltsplatzhalter 2"/>
          <p:cNvSpPr>
            <a:spLocks noGrp="1"/>
          </p:cNvSpPr>
          <p:nvPr>
            <p:ph idx="10" hasCustomPrompt="1"/>
          </p:nvPr>
        </p:nvSpPr>
        <p:spPr>
          <a:xfrm>
            <a:off x="251520" y="1419622"/>
            <a:ext cx="8640960" cy="360040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>
              <a:buFont typeface="Wingdings" pitchFamily="2" charset="2"/>
              <a:buNone/>
              <a:defRPr sz="20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 marL="444500" indent="-176213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2pPr>
            <a:lvl3pPr marL="720725" indent="-184150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3pPr>
            <a:lvl4pPr marL="990600" indent="-185738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4pPr>
            <a:lvl5pPr marL="1939100" indent="-215456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de-DE" dirty="0"/>
              <a:t>Vortrag Studien-, Projekt-, Bachelor-, … Diplomarbeit</a:t>
            </a:r>
          </a:p>
        </p:txBody>
      </p:sp>
      <p:sp>
        <p:nvSpPr>
          <p:cNvPr id="22" name="Linie 20"/>
          <p:cNvSpPr>
            <a:spLocks noChangeShapeType="1"/>
          </p:cNvSpPr>
          <p:nvPr userDrawn="1"/>
        </p:nvSpPr>
        <p:spPr bwMode="auto">
          <a:xfrm flipH="1">
            <a:off x="0" y="843558"/>
            <a:ext cx="9144000" cy="0"/>
          </a:xfrm>
          <a:prstGeom prst="line">
            <a:avLst/>
          </a:prstGeom>
          <a:noFill/>
          <a:ln w="12700">
            <a:solidFill>
              <a:srgbClr val="3A6EB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6182" tIns="43091" rIns="86182" bIns="43091"/>
          <a:lstStyle/>
          <a:p>
            <a:endParaRPr lang="de-DE"/>
          </a:p>
        </p:txBody>
      </p:sp>
      <p:sp>
        <p:nvSpPr>
          <p:cNvPr id="23" name="Inhaltsplatzhalter 2"/>
          <p:cNvSpPr>
            <a:spLocks noGrp="1"/>
          </p:cNvSpPr>
          <p:nvPr>
            <p:ph idx="11" hasCustomPrompt="1"/>
          </p:nvPr>
        </p:nvSpPr>
        <p:spPr>
          <a:xfrm>
            <a:off x="251520" y="2787774"/>
            <a:ext cx="3600400" cy="9361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 algn="l">
              <a:spcBef>
                <a:spcPts val="0"/>
              </a:spcBef>
              <a:buFont typeface="Wingdings" pitchFamily="2" charset="2"/>
              <a:buNone/>
              <a:defRPr sz="2000" b="0">
                <a:solidFill>
                  <a:schemeClr val="tx1">
                    <a:lumMod val="50000"/>
                    <a:lumOff val="50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 marL="444500" indent="-176213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2pPr>
            <a:lvl3pPr marL="720725" indent="-184150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3pPr>
            <a:lvl4pPr marL="990600" indent="-185738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4pPr>
            <a:lvl5pPr marL="1939100" indent="-215456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de-DE" dirty="0"/>
              <a:t>Name, Vorname,</a:t>
            </a:r>
            <a:br>
              <a:rPr lang="de-DE" dirty="0"/>
            </a:br>
            <a:r>
              <a:rPr lang="de-DE" dirty="0"/>
              <a:t>Matrikelnummer,</a:t>
            </a:r>
            <a:br>
              <a:rPr lang="de-DE" dirty="0"/>
            </a:br>
            <a:r>
              <a:rPr lang="de-DE" dirty="0"/>
              <a:t>Datum, …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2" hasCustomPrompt="1"/>
          </p:nvPr>
        </p:nvSpPr>
        <p:spPr>
          <a:xfrm>
            <a:off x="4355976" y="2499742"/>
            <a:ext cx="4537199" cy="2358008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000">
                <a:solidFill>
                  <a:schemeClr val="tx1">
                    <a:lumMod val="50000"/>
                    <a:lumOff val="50000"/>
                  </a:schemeClr>
                </a:solidFill>
                <a:latin typeface="Calibri" pitchFamily="34" charset="0"/>
              </a:defRPr>
            </a:lvl1pPr>
          </a:lstStyle>
          <a:p>
            <a:r>
              <a:rPr lang="de-DE" dirty="0"/>
              <a:t>Titelbild</a:t>
            </a:r>
          </a:p>
        </p:txBody>
      </p:sp>
      <p:sp>
        <p:nvSpPr>
          <p:cNvPr id="12" name="Rechteck 2"/>
          <p:cNvSpPr>
            <a:spLocks noChangeArrowheads="1"/>
          </p:cNvSpPr>
          <p:nvPr userDrawn="1"/>
        </p:nvSpPr>
        <p:spPr bwMode="auto">
          <a:xfrm>
            <a:off x="0" y="4857750"/>
            <a:ext cx="9144000" cy="285750"/>
          </a:xfrm>
          <a:prstGeom prst="rect">
            <a:avLst/>
          </a:prstGeom>
          <a:solidFill>
            <a:srgbClr val="DCDED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470671"/>
            <a:ext cx="1576389" cy="381001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 dirty="0"/>
              <a:t>Stoppuhr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930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3" name="Textplatzhalter 32"/>
          <p:cNvSpPr>
            <a:spLocks noGrp="1"/>
          </p:cNvSpPr>
          <p:nvPr>
            <p:ph type="body" sz="quarter" idx="12"/>
          </p:nvPr>
        </p:nvSpPr>
        <p:spPr>
          <a:xfrm>
            <a:off x="250825" y="1131888"/>
            <a:ext cx="8642350" cy="3332705"/>
          </a:xfrm>
        </p:spPr>
        <p:txBody>
          <a:bodyPr/>
          <a:lstStyle>
            <a:lvl2pPr>
              <a:defRPr/>
            </a:lvl2pPr>
            <a:lvl3pPr>
              <a:defRPr/>
            </a:lvl3pPr>
            <a:lvl4pPr marL="808038" indent="-180975">
              <a:buFont typeface="Wingdings" pitchFamily="2" charset="2"/>
              <a:buChar char="§"/>
              <a:defRPr sz="1600"/>
            </a:lvl4pPr>
            <a:lvl5pPr marL="269875" indent="-174625">
              <a:defRPr sz="2000"/>
            </a:lvl5pPr>
            <a:lvl6pPr marL="538163" indent="-180975">
              <a:buClr>
                <a:schemeClr val="bg2">
                  <a:lumMod val="50000"/>
                  <a:lumOff val="50000"/>
                </a:schemeClr>
              </a:buClr>
              <a:buSzPct val="80000"/>
              <a:buFont typeface="Wingdings 3" pitchFamily="18" charset="2"/>
              <a:buChar char="Æ"/>
              <a:defRPr lang="de-DE" sz="1800" b="0" kern="0" dirty="0" smtClea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</a:defRPr>
            </a:lvl6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35" name="Textplatzhalt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50825" y="268288"/>
            <a:ext cx="7200900" cy="358775"/>
          </a:xfrm>
        </p:spPr>
        <p:txBody>
          <a:bodyPr lIns="0" tIns="0" rIns="0" bIns="36000" anchor="b" anchorCtr="0"/>
          <a:lstStyle>
            <a:lvl1pPr>
              <a:defRPr lang="de-DE" sz="1800" b="1" dirty="0" smtClean="0">
                <a:solidFill>
                  <a:schemeClr val="bg2">
                    <a:lumMod val="50000"/>
                    <a:lumOff val="50000"/>
                  </a:schemeClr>
                </a:solidFill>
                <a:cs typeface="Calibri" pitchFamily="34" charset="0"/>
              </a:defRPr>
            </a:lvl1pPr>
          </a:lstStyle>
          <a:p>
            <a:pPr marL="0" lvl="0" indent="0">
              <a:buClr>
                <a:schemeClr val="bg2"/>
              </a:buClr>
              <a:buNone/>
            </a:pPr>
            <a:r>
              <a:rPr lang="de-DE" kern="0" dirty="0"/>
              <a:t>Titelmasterformat durch Klicken bearbeiten</a:t>
            </a:r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10"/>
          </p:nvPr>
        </p:nvSpPr>
        <p:spPr>
          <a:xfrm>
            <a:off x="251520" y="4857750"/>
            <a:ext cx="5768280" cy="285750"/>
          </a:xfrm>
        </p:spPr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470671"/>
            <a:ext cx="1576389" cy="381001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 dirty="0"/>
              <a:t>Stoppuhr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076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4" name="Textplatzhalt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50825" y="268288"/>
            <a:ext cx="7200900" cy="358775"/>
          </a:xfrm>
        </p:spPr>
        <p:txBody>
          <a:bodyPr lIns="0" tIns="0" rIns="0" bIns="36000" anchor="b" anchorCtr="0"/>
          <a:lstStyle>
            <a:lvl1pPr>
              <a:defRPr lang="de-DE" sz="1800" b="1" dirty="0" smtClean="0">
                <a:solidFill>
                  <a:schemeClr val="bg2">
                    <a:lumMod val="50000"/>
                    <a:lumOff val="50000"/>
                  </a:schemeClr>
                </a:solidFill>
                <a:cs typeface="Calibri" pitchFamily="34" charset="0"/>
              </a:defRPr>
            </a:lvl1pPr>
          </a:lstStyle>
          <a:p>
            <a:pPr marL="0" lvl="0" indent="0">
              <a:buClr>
                <a:schemeClr val="bg2"/>
              </a:buClr>
              <a:buNone/>
            </a:pPr>
            <a:r>
              <a:rPr lang="de-DE" kern="0" dirty="0"/>
              <a:t>Titelmasterformat durch Klicken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5"/>
          </p:nvPr>
        </p:nvSpPr>
        <p:spPr>
          <a:xfrm>
            <a:off x="250825" y="1131888"/>
            <a:ext cx="4321175" cy="3332705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6"/>
          </p:nvPr>
        </p:nvSpPr>
        <p:spPr>
          <a:xfrm>
            <a:off x="5292725" y="1131888"/>
            <a:ext cx="3600450" cy="36004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470671"/>
            <a:ext cx="1576389" cy="381001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 dirty="0"/>
              <a:t>Stoppuhr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881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>
            <a:spLocks noChangeArrowheads="1"/>
          </p:cNvSpPr>
          <p:nvPr/>
        </p:nvSpPr>
        <p:spPr bwMode="auto">
          <a:xfrm>
            <a:off x="0" y="4857750"/>
            <a:ext cx="9144000" cy="285750"/>
          </a:xfrm>
          <a:prstGeom prst="rect">
            <a:avLst/>
          </a:prstGeom>
          <a:solidFill>
            <a:srgbClr val="DCDED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de-DE" dirty="0"/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7740650" y="4857750"/>
            <a:ext cx="1403350" cy="571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none" anchor="ctr"/>
          <a:lstStyle/>
          <a:p>
            <a:endParaRPr lang="de-DE"/>
          </a:p>
        </p:txBody>
      </p:sp>
      <p:pic>
        <p:nvPicPr>
          <p:cNvPr id="6" name="Bild 19" descr="LOGO_ime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6167" y="123526"/>
            <a:ext cx="430329" cy="43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Linie 20"/>
          <p:cNvSpPr>
            <a:spLocks noChangeShapeType="1"/>
          </p:cNvSpPr>
          <p:nvPr/>
        </p:nvSpPr>
        <p:spPr bwMode="auto">
          <a:xfrm flipH="1">
            <a:off x="0" y="627534"/>
            <a:ext cx="9144000" cy="0"/>
          </a:xfrm>
          <a:prstGeom prst="line">
            <a:avLst/>
          </a:prstGeom>
          <a:noFill/>
          <a:ln w="12700">
            <a:solidFill>
              <a:srgbClr val="3A6EB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6182" tIns="43091" rIns="86182" bIns="43091"/>
          <a:lstStyle/>
          <a:p>
            <a:endParaRPr lang="de-DE"/>
          </a:p>
        </p:txBody>
      </p:sp>
      <p:sp>
        <p:nvSpPr>
          <p:cNvPr id="21" name="Titelplatzhalter 20"/>
          <p:cNvSpPr>
            <a:spLocks noGrp="1"/>
          </p:cNvSpPr>
          <p:nvPr>
            <p:ph type="title"/>
          </p:nvPr>
        </p:nvSpPr>
        <p:spPr>
          <a:xfrm>
            <a:off x="251520" y="627533"/>
            <a:ext cx="7200800" cy="360041"/>
          </a:xfrm>
          <a:prstGeom prst="rect">
            <a:avLst/>
          </a:prstGeom>
        </p:spPr>
        <p:txBody>
          <a:bodyPr lIns="0" tIns="36000" rIns="0" bIns="0" anchor="t" anchorCtr="0"/>
          <a:lstStyle/>
          <a:p>
            <a:pPr lvl="0"/>
            <a:r>
              <a:rPr lang="de-DE"/>
              <a:t>Titelmasterformat durch Klicken bearbeiten</a:t>
            </a:r>
          </a:p>
        </p:txBody>
      </p:sp>
      <p:sp>
        <p:nvSpPr>
          <p:cNvPr id="27" name="Textplatzhalter 26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  <p:sp>
        <p:nvSpPr>
          <p:cNvPr id="30" name="Textfeld 29"/>
          <p:cNvSpPr txBox="1"/>
          <p:nvPr/>
        </p:nvSpPr>
        <p:spPr>
          <a:xfrm>
            <a:off x="7740650" y="4857750"/>
            <a:ext cx="14033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2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Seite </a:t>
            </a:r>
            <a:fld id="{8B9AAF14-B646-469B-9FA0-A5D5554E3CD3}" type="slidenum">
              <a:rPr lang="de-DE" sz="1200" smtClea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pPr algn="r"/>
              <a:t>‹Nr.›</a:t>
            </a:fld>
            <a:endParaRPr lang="de-DE" sz="1200" dirty="0">
              <a:solidFill>
                <a:schemeClr val="bg2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251520" y="4857750"/>
            <a:ext cx="5768280" cy="2857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kumimoji="0" lang="de-DE" sz="1200" b="0" i="1" u="none" strike="noStrike" kern="1200" cap="none" spc="0" normalizeH="0" baseline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Calibri" pitchFamily="34" charset="0"/>
              </a:defRPr>
            </a:lvl1pPr>
          </a:lstStyle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pic>
        <p:nvPicPr>
          <p:cNvPr id="4" name="Grafik 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4707" y="123526"/>
            <a:ext cx="432000" cy="432000"/>
          </a:xfrm>
          <a:prstGeom prst="rect">
            <a:avLst/>
          </a:prstGeom>
        </p:spPr>
      </p:pic>
    </p:spTree>
  </p:cSld>
  <p:clrMap bg1="dk2" tx1="lt1" bg2="dk1" tx2="lt2" accent1="accent1" accent2="accent2" accent3="accent3" accent4="accent4" accent5="accent5" accent6="accent6" hlink="hlink" folHlink="folHlink"/>
  <p:sldLayoutIdLst>
    <p:sldLayoutId id="2147483654" r:id="rId1"/>
    <p:sldLayoutId id="2147483652" r:id="rId2"/>
    <p:sldLayoutId id="2147483655" r:id="rId3"/>
  </p:sldLayoutIdLst>
  <p:hf sldNum="0" hdr="0" dt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de-DE" sz="2200" b="1" kern="0" smtClean="0">
          <a:solidFill>
            <a:srgbClr val="3A6EB0"/>
          </a:solidFill>
          <a:latin typeface="Calibri" pitchFamily="34" charset="0"/>
          <a:ea typeface="+mj-ea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5pPr>
      <a:lvl6pPr marL="4572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6pPr>
      <a:lvl7pPr marL="9144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7pPr>
      <a:lvl8pPr marL="13716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8pPr>
      <a:lvl9pPr marL="18288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9pPr>
    </p:titleStyle>
    <p:bodyStyle>
      <a:lvl1pPr marL="0" marR="0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SzPct val="80000"/>
        <a:buFont typeface="Wingdings" pitchFamily="2" charset="2"/>
        <a:buNone/>
        <a:tabLst/>
        <a:defRPr lang="de-DE" sz="20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  <a:cs typeface="+mn-cs"/>
        </a:defRPr>
      </a:lvl1pPr>
      <a:lvl2pPr marL="269875" marR="0" indent="-182563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SzPct val="80000"/>
        <a:buFont typeface="Wingdings" pitchFamily="2" charset="2"/>
        <a:buChar char="§"/>
        <a:tabLst/>
        <a:defRPr lang="de-DE" sz="20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</a:defRPr>
      </a:lvl2pPr>
      <a:lvl3pPr marL="538163" marR="0" indent="-182563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SzPct val="80000"/>
        <a:buFont typeface="Wingdings" pitchFamily="2" charset="2"/>
        <a:buChar char="§"/>
        <a:tabLst/>
        <a:defRPr lang="de-DE" sz="18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</a:defRPr>
      </a:lvl3pPr>
      <a:lvl4pPr marL="808038" marR="0" indent="-180975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SzPct val="80000"/>
        <a:buFont typeface="Wingdings" pitchFamily="2" charset="2"/>
        <a:buChar char="§"/>
        <a:tabLst/>
        <a:defRPr lang="de-DE" sz="16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</a:defRPr>
      </a:lvl4pPr>
      <a:lvl5pPr marL="269875" marR="0" indent="-174625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SzPct val="80000"/>
        <a:buFont typeface="Wingdings 3" pitchFamily="18" charset="2"/>
        <a:buChar char="Æ"/>
        <a:tabLst/>
        <a:defRPr lang="de-DE" sz="20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</a:defRPr>
      </a:lvl5pPr>
      <a:lvl6pPr marL="538163" indent="-180975" algn="l" rtl="0" eaLnBrk="1" fontAlgn="base" hangingPunct="1">
        <a:spcBef>
          <a:spcPct val="20000"/>
        </a:spcBef>
        <a:spcAft>
          <a:spcPct val="0"/>
        </a:spcAft>
        <a:buClr>
          <a:schemeClr val="bg2">
            <a:lumMod val="50000"/>
            <a:lumOff val="50000"/>
          </a:schemeClr>
        </a:buClr>
        <a:buSzPct val="80000"/>
        <a:buFont typeface="Wingdings 3" pitchFamily="18" charset="2"/>
        <a:buChar char="Æ"/>
        <a:defRPr lang="de-DE" sz="18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2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2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onathanleroux.org/software/iguanatex/" TargetMode="Externa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hysik.tu-darmstadt.de/media/fachbereich_physik/phys_studium/phys_studium_bachelor/phys_studium_bsc_praktika/phys_studium_bsc_praktika_gp/phys_studium_bsc_praktika_gp_regeln/Gr_Einh_Gl.pdf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sz="1400" dirty="0"/>
              <a:t>Im Rahmen der Studentenrunde „Robotik“ bekommt jeder Student die Möglichkeit, den Zwischenstand seiner Arbeit und/oder aktuellen Arbeitspunkt vorzustellen. Die Runde findet zweiwöchentlich statt, der Termin steht im </a:t>
            </a:r>
            <a:r>
              <a:rPr lang="de-DE" sz="1400" dirty="0" err="1"/>
              <a:t>Stud.IP</a:t>
            </a:r>
            <a:r>
              <a:rPr lang="de-DE" sz="1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b="1" dirty="0"/>
          </a:p>
          <a:p>
            <a:r>
              <a:rPr lang="de-DE" sz="1400" b="1" dirty="0"/>
              <a:t>Zeitrahmen: 3 Minuten Vorstellung, 2 Minuten Diskussion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b="1" dirty="0"/>
          </a:p>
          <a:p>
            <a:pPr lvl="0"/>
            <a:r>
              <a:rPr lang="de-DE" sz="1400" b="1" dirty="0"/>
              <a:t>Aus Zeitgründen möglichst wenig Folien beschränken: </a:t>
            </a:r>
          </a:p>
          <a:p>
            <a:pPr marL="544512" lvl="1" indent="-457200">
              <a:buFont typeface="+mj-lt"/>
              <a:buAutoNum type="arabicPeriod"/>
            </a:pPr>
            <a:r>
              <a:rPr lang="de-DE" sz="1200" dirty="0"/>
              <a:t>Titelblatt </a:t>
            </a:r>
          </a:p>
          <a:p>
            <a:pPr marL="544512" lvl="1" indent="-457200">
              <a:buFont typeface="+mj-lt"/>
              <a:buAutoNum type="arabicPeriod"/>
            </a:pPr>
            <a:r>
              <a:rPr lang="de-DE" sz="1200" dirty="0"/>
              <a:t>Motivation und/oder ein kurzer Projektüberblick (nur als kurze Einführung gedacht; max. 20 sec)</a:t>
            </a:r>
          </a:p>
          <a:p>
            <a:pPr marL="544512" lvl="1" indent="-457200">
              <a:buFont typeface="+mj-lt"/>
              <a:buAutoNum type="arabicPeriod"/>
            </a:pPr>
            <a:r>
              <a:rPr lang="de-DE" sz="1200" dirty="0"/>
              <a:t>Projektstand und zeitliche Planung </a:t>
            </a:r>
          </a:p>
          <a:p>
            <a:pPr marL="544512" lvl="1" indent="-457200">
              <a:buFont typeface="+mj-lt"/>
              <a:buAutoNum type="arabicPeriod"/>
            </a:pPr>
            <a:r>
              <a:rPr lang="de-DE" sz="1200" dirty="0"/>
              <a:t>Womit beschäftigt ihr euch gerade </a:t>
            </a:r>
            <a:br>
              <a:rPr lang="de-DE" sz="1200" dirty="0"/>
            </a:br>
            <a:r>
              <a:rPr lang="de-DE" sz="1200" dirty="0"/>
              <a:t>und/oder welche Probleme habt ihr gerade</a:t>
            </a:r>
          </a:p>
          <a:p>
            <a:pPr marL="544512" lvl="1" indent="-457200">
              <a:buFont typeface="+mj-lt"/>
              <a:buAutoNum type="arabicPeriod"/>
            </a:pPr>
            <a:r>
              <a:rPr lang="de-DE" sz="1200" dirty="0"/>
              <a:t>Ende (könnt ihr gerne übernehmen oder ein eigenes Bild einfügen) </a:t>
            </a:r>
          </a:p>
          <a:p>
            <a:pPr lvl="1" indent="0">
              <a:buNone/>
            </a:pPr>
            <a:endParaRPr lang="de-DE" sz="1400" dirty="0"/>
          </a:p>
          <a:p>
            <a:r>
              <a:rPr lang="de-DE" sz="1400" dirty="0"/>
              <a:t>Die Präsentation bitte </a:t>
            </a:r>
            <a:r>
              <a:rPr lang="de-DE" sz="1400" b="1" dirty="0"/>
              <a:t>spätestens eine halbe Stunde vor der Runde </a:t>
            </a:r>
            <a:r>
              <a:rPr lang="de-DE" sz="1400" dirty="0"/>
              <a:t>in den </a:t>
            </a:r>
            <a:r>
              <a:rPr lang="de-DE" sz="1400" b="1" dirty="0"/>
              <a:t>richtigen </a:t>
            </a:r>
            <a:r>
              <a:rPr lang="de-DE" sz="1400" dirty="0" err="1"/>
              <a:t>Stud.IP</a:t>
            </a:r>
            <a:r>
              <a:rPr lang="de-DE" sz="1400" dirty="0"/>
              <a:t> Ordner hochladen</a:t>
            </a:r>
            <a:endParaRPr lang="de-DE" sz="1400" b="1" dirty="0"/>
          </a:p>
          <a:p>
            <a:endParaRPr lang="de-DE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4"/>
          </p:nvPr>
        </p:nvSpPr>
        <p:spPr>
          <a:xfrm>
            <a:off x="250824" y="268288"/>
            <a:ext cx="7633543" cy="358775"/>
          </a:xfrm>
        </p:spPr>
        <p:txBody>
          <a:bodyPr/>
          <a:lstStyle/>
          <a:p>
            <a:r>
              <a:rPr lang="de-DE" dirty="0"/>
              <a:t>Ablauf und Gliederung</a:t>
            </a:r>
          </a:p>
        </p:txBody>
      </p:sp>
      <p:sp>
        <p:nvSpPr>
          <p:cNvPr id="11" name="Textplatzhalter 5"/>
          <p:cNvSpPr>
            <a:spLocks noGrp="1"/>
          </p:cNvSpPr>
          <p:nvPr>
            <p:ph type="body" sz="quarter" idx="13"/>
          </p:nvPr>
        </p:nvSpPr>
        <p:spPr>
          <a:xfrm>
            <a:off x="0" y="4470671"/>
            <a:ext cx="1576389" cy="381001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205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Arbeitspakete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11" name="Textplatzhalter 5"/>
          <p:cNvSpPr>
            <a:spLocks noGrp="1"/>
          </p:cNvSpPr>
          <p:nvPr>
            <p:ph type="body" sz="quarter" idx="13"/>
          </p:nvPr>
        </p:nvSpPr>
        <p:spPr>
          <a:xfrm>
            <a:off x="0" y="4470671"/>
            <a:ext cx="1576389" cy="3810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4"/>
          </p:nvPr>
        </p:nvSpPr>
        <p:spPr>
          <a:xfrm>
            <a:off x="250825" y="268288"/>
            <a:ext cx="7200900" cy="358775"/>
          </a:xfrm>
        </p:spPr>
        <p:txBody>
          <a:bodyPr/>
          <a:lstStyle/>
          <a:p>
            <a:r>
              <a:rPr lang="de-DE" dirty="0"/>
              <a:t>Titel der Arbeit</a:t>
            </a: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E1C8BC93-700D-45EE-8730-65CDE453FB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7617290"/>
              </p:ext>
            </p:extLst>
          </p:nvPr>
        </p:nvGraphicFramePr>
        <p:xfrm>
          <a:off x="539552" y="1128665"/>
          <a:ext cx="8424948" cy="24799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316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321304">
                <a:tc>
                  <a:txBody>
                    <a:bodyPr/>
                    <a:lstStyle/>
                    <a:p>
                      <a:pPr algn="ctr"/>
                      <a:r>
                        <a:rPr lang="de-DE" sz="2000" b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Arbeitspakete</a:t>
                      </a:r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Ju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Aug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Sep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Okt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Nov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Dez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Ja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2732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Literaturrecherche Prädiktionsmodelle</a:t>
                      </a: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tx2">
                            <a:lumMod val="9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tx2">
                            <a:lumMod val="9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2732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Einarbeitung in die </a:t>
                      </a:r>
                      <a:r>
                        <a:rPr lang="de-DE" sz="1200" dirty="0" err="1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FreMEn</a:t>
                      </a:r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 Methodik mittels Aruba-Dataset</a:t>
                      </a: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2732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Anbindung Testdatensatz an </a:t>
                      </a:r>
                      <a:r>
                        <a:rPr lang="de-DE" sz="1200" dirty="0" err="1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Fremenserver</a:t>
                      </a:r>
                      <a:endParaRPr lang="de-DE" sz="12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2732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Erweiterung um Poisson-Verteilung</a:t>
                      </a:r>
                    </a:p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Bewertung verschiedener </a:t>
                      </a:r>
                      <a:r>
                        <a:rPr lang="de-DE" sz="1200" dirty="0" err="1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Map</a:t>
                      </a:r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-Einteilungen</a:t>
                      </a: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2732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Schreiben:</a:t>
                      </a:r>
                      <a:r>
                        <a:rPr lang="de-DE" sz="1200" baseline="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Abgabe am 14.01.2021</a:t>
                      </a:r>
                      <a:endParaRPr lang="de-DE" sz="12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88700C22-4B14-4B6B-8302-D4B328C90396}"/>
              </a:ext>
            </a:extLst>
          </p:cNvPr>
          <p:cNvCxnSpPr/>
          <p:nvPr/>
        </p:nvCxnSpPr>
        <p:spPr bwMode="auto">
          <a:xfrm>
            <a:off x="72008" y="2859782"/>
            <a:ext cx="467544" cy="0"/>
          </a:xfrm>
          <a:prstGeom prst="straightConnector1">
            <a:avLst/>
          </a:prstGeom>
          <a:ln w="28575">
            <a:solidFill>
              <a:srgbClr val="404040"/>
            </a:solidFill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9741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10E6C6-7B39-405D-87DC-07650F89F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A6A9841-3D1E-4124-9B02-7B721D22E2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Literatur/Abbildungsverzeichnis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77A5BD1-0A57-4717-A644-B837C88743C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1D88F81-8EB1-4DEA-82BA-2C1368BA21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graphicFrame>
        <p:nvGraphicFramePr>
          <p:cNvPr id="13" name="Tabelle 13">
            <a:extLst>
              <a:ext uri="{FF2B5EF4-FFF2-40B4-BE49-F238E27FC236}">
                <a16:creationId xmlns:a16="http://schemas.microsoft.com/office/drawing/2014/main" id="{82982EB4-6DC9-4EE4-A613-2CEC5318C5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1692289"/>
              </p:ext>
            </p:extLst>
          </p:nvPr>
        </p:nvGraphicFramePr>
        <p:xfrm>
          <a:off x="250824" y="1131590"/>
          <a:ext cx="8353622" cy="640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76811">
                  <a:extLst>
                    <a:ext uri="{9D8B030D-6E8A-4147-A177-3AD203B41FA5}">
                      <a16:colId xmlns:a16="http://schemas.microsoft.com/office/drawing/2014/main" val="1348150861"/>
                    </a:ext>
                  </a:extLst>
                </a:gridCol>
                <a:gridCol w="4176811">
                  <a:extLst>
                    <a:ext uri="{9D8B030D-6E8A-4147-A177-3AD203B41FA5}">
                      <a16:colId xmlns:a16="http://schemas.microsoft.com/office/drawing/2014/main" val="18480601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KRA17</a:t>
                      </a:r>
                    </a:p>
                  </a:txBody>
                  <a:tcPr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FreMEn</a:t>
                      </a:r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: </a:t>
                      </a:r>
                      <a:r>
                        <a:rPr lang="de-DE" sz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Frequency</a:t>
                      </a:r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de-DE" sz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Map</a:t>
                      </a:r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Enhancement </a:t>
                      </a:r>
                      <a:r>
                        <a:rPr lang="de-DE" sz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for</a:t>
                      </a:r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Long-Term Mobile Robot </a:t>
                      </a:r>
                      <a:r>
                        <a:rPr lang="de-DE" sz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Autonomy</a:t>
                      </a:r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in </a:t>
                      </a:r>
                      <a:r>
                        <a:rPr lang="de-DE" sz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Changing</a:t>
                      </a:r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Environments, </a:t>
                      </a:r>
                      <a:r>
                        <a:rPr lang="de-DE" sz="1200" b="0" i="0" u="none" strike="noStrike" kern="1200" baseline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Tomás </a:t>
                      </a:r>
                      <a:r>
                        <a:rPr lang="de-DE" sz="1200" b="0" i="0" u="none" strike="noStrike" kern="1200" baseline="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Krajnik</a:t>
                      </a:r>
                      <a:r>
                        <a:rPr lang="de-DE" sz="1200" b="0" i="0" u="none" strike="noStrike" kern="1200" baseline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, Jaime P. </a:t>
                      </a:r>
                      <a:r>
                        <a:rPr lang="de-DE" sz="1200" b="0" i="0" u="none" strike="noStrike" kern="1200" baseline="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Fentanes</a:t>
                      </a:r>
                      <a:r>
                        <a:rPr lang="de-DE" sz="1200" b="0" i="0" u="none" strike="noStrike" kern="1200" baseline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, Jo</a:t>
                      </a:r>
                      <a:r>
                        <a:rPr lang="de-DE" sz="1200" b="0" i="0" kern="120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ã</a:t>
                      </a:r>
                      <a:r>
                        <a:rPr lang="de-DE" sz="1200" b="0" i="0" u="none" strike="noStrike" kern="1200" baseline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o M. Santos, Tom </a:t>
                      </a:r>
                      <a:r>
                        <a:rPr lang="de-DE" sz="1200" b="0" i="0" u="none" strike="noStrike" kern="1200" baseline="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Duckett</a:t>
                      </a:r>
                      <a:endParaRPr lang="de-DE" sz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43468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4431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Diskussion 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2"/>
          </p:nvPr>
        </p:nvSpPr>
        <p:spPr>
          <a:xfrm>
            <a:off x="250824" y="268288"/>
            <a:ext cx="7417519" cy="358775"/>
          </a:xfrm>
        </p:spPr>
        <p:txBody>
          <a:bodyPr/>
          <a:lstStyle/>
          <a:p>
            <a:r>
              <a:rPr lang="de-DE" dirty="0"/>
              <a:t>Titel der Arbeit</a:t>
            </a:r>
          </a:p>
        </p:txBody>
      </p:sp>
      <p:sp>
        <p:nvSpPr>
          <p:cNvPr id="6" name="Rechteck 5"/>
          <p:cNvSpPr/>
          <p:nvPr/>
        </p:nvSpPr>
        <p:spPr>
          <a:xfrm>
            <a:off x="5364088" y="4126797"/>
            <a:ext cx="478802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de-DE" sz="3000" dirty="0">
                <a:solidFill>
                  <a:srgbClr val="FFFFFF"/>
                </a:solidFill>
                <a:latin typeface="Calibri" panose="020F0502020204030204" pitchFamily="34" charset="0"/>
                <a:ea typeface="ＭＳ Ｐゴシック"/>
                <a:cs typeface="Calibri" panose="020F0502020204030204" pitchFamily="34" charset="0"/>
              </a:rPr>
              <a:t>Danke für Ihre Aufmerksamkeit</a:t>
            </a:r>
            <a:endParaRPr lang="de-DE" sz="3000" b="1" dirty="0">
              <a:solidFill>
                <a:srgbClr val="FFFFFF"/>
              </a:solidFill>
              <a:latin typeface="Calibri" panose="020F0502020204030204" pitchFamily="34" charset="0"/>
              <a:ea typeface="ＭＳ Ｐゴシック"/>
              <a:cs typeface="Calibri" panose="020F0502020204030204" pitchFamily="34" charset="0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F11D9B3-383B-4225-AAA8-7830B71065D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36508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dirty="0"/>
              <a:t>Plots</a:t>
            </a:r>
            <a:r>
              <a:rPr lang="de-DE" dirty="0"/>
              <a:t> einfügen</a:t>
            </a:r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/>
              <a:t>Matlabvorlage</a:t>
            </a:r>
            <a:r>
              <a:rPr lang="de-DE" dirty="0"/>
              <a:t> nutzen (</a:t>
            </a:r>
            <a:r>
              <a:rPr lang="de-DE" dirty="0" err="1"/>
              <a:t>template.m</a:t>
            </a:r>
            <a:r>
              <a:rPr lang="de-DE" dirty="0"/>
              <a:t>, </a:t>
            </a:r>
            <a:r>
              <a:rPr lang="de-DE" dirty="0" err="1"/>
              <a:t>template_einfach.m</a:t>
            </a:r>
            <a:r>
              <a:rPr lang="de-DE" dirty="0"/>
              <a:t>)</a:t>
            </a:r>
          </a:p>
          <a:p>
            <a:r>
              <a:rPr lang="de-DE" dirty="0"/>
              <a:t>Wichtig:</a:t>
            </a:r>
          </a:p>
          <a:p>
            <a:pPr lvl="1"/>
            <a:r>
              <a:rPr lang="de-DE" dirty="0"/>
              <a:t>Achsenbeschriftung</a:t>
            </a:r>
          </a:p>
          <a:p>
            <a:pPr lvl="1"/>
            <a:r>
              <a:rPr lang="de-DE" dirty="0"/>
              <a:t>Ausreichend große Schrift</a:t>
            </a:r>
          </a:p>
          <a:p>
            <a:pPr lvl="1"/>
            <a:r>
              <a:rPr lang="de-DE" dirty="0"/>
              <a:t>Legende bei mehreren Plots</a:t>
            </a:r>
          </a:p>
          <a:p>
            <a:endParaRPr lang="de-DE" dirty="0"/>
          </a:p>
          <a:p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1008264"/>
            <a:ext cx="4114808" cy="366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3456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Gleichungen</a:t>
            </a:r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/>
              <a:t>Plug-In </a:t>
            </a:r>
            <a:r>
              <a:rPr lang="de-DE" dirty="0" err="1"/>
              <a:t>IguanaTex</a:t>
            </a:r>
            <a:r>
              <a:rPr lang="de-DE" dirty="0"/>
              <a:t> verwenden:</a:t>
            </a:r>
          </a:p>
          <a:p>
            <a:pPr lvl="1"/>
            <a:r>
              <a:rPr lang="de-DE" dirty="0" err="1">
                <a:hlinkClick r:id="rId3"/>
              </a:rPr>
              <a:t>IguanaTex</a:t>
            </a:r>
            <a:endParaRPr lang="de-DE" dirty="0"/>
          </a:p>
          <a:p>
            <a:pPr lvl="1"/>
            <a:r>
              <a:rPr lang="de-DE" dirty="0"/>
              <a:t>Latex-Code für Formeln</a:t>
            </a:r>
          </a:p>
          <a:p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2825" y="1062702"/>
            <a:ext cx="4176464" cy="3434537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787774"/>
            <a:ext cx="1312146" cy="1142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014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Video einfügen und in Klickreihenfolge einbinden</a:t>
            </a:r>
            <a:br>
              <a:rPr lang="de-DE" dirty="0"/>
            </a:b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Vorgehen:</a:t>
            </a:r>
          </a:p>
          <a:p>
            <a:pPr lvl="1"/>
            <a:r>
              <a:rPr lang="de-DE" dirty="0"/>
              <a:t>Reiter „Einfügen“</a:t>
            </a:r>
          </a:p>
          <a:p>
            <a:pPr lvl="2"/>
            <a:r>
              <a:rPr lang="de-DE" dirty="0"/>
              <a:t>Video einfügen und markieren</a:t>
            </a:r>
          </a:p>
          <a:p>
            <a:pPr lvl="1"/>
            <a:r>
              <a:rPr lang="de-DE" dirty="0"/>
              <a:t>Reiter „Animationen“</a:t>
            </a:r>
          </a:p>
          <a:p>
            <a:pPr lvl="2"/>
            <a:r>
              <a:rPr lang="de-DE" dirty="0"/>
              <a:t>Animationsbereich</a:t>
            </a:r>
          </a:p>
          <a:p>
            <a:pPr lvl="2"/>
            <a:r>
              <a:rPr lang="de-DE" dirty="0"/>
              <a:t>Reiter Anzeigedauer</a:t>
            </a:r>
          </a:p>
          <a:p>
            <a:pPr lvl="2"/>
            <a:r>
              <a:rPr lang="de-DE" dirty="0"/>
              <a:t>Animation als Teil der Klickreihenfolge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MechARnik_sma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78636" y="2658239"/>
            <a:ext cx="3096344" cy="1741694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0542" y="852180"/>
            <a:ext cx="2314438" cy="1586904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6444208" y="4357478"/>
            <a:ext cx="215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Kurzes Beispielvideo</a:t>
            </a:r>
          </a:p>
          <a:p>
            <a:pPr algn="ctr"/>
            <a:endParaRPr lang="en-US" sz="1400" dirty="0">
              <a:solidFill>
                <a:schemeClr val="bg2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Pfeil nach rechts 9"/>
          <p:cNvSpPr/>
          <p:nvPr/>
        </p:nvSpPr>
        <p:spPr bwMode="auto">
          <a:xfrm rot="8532588">
            <a:off x="7626781" y="1363465"/>
            <a:ext cx="865673" cy="412973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79658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Normen und Konventionen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Überblick zu Normen für Größen, Einheiten und Gleichungen (</a:t>
            </a:r>
            <a:r>
              <a:rPr lang="de-DE" dirty="0">
                <a:hlinkClick r:id="rId2"/>
              </a:rPr>
              <a:t>hier</a:t>
            </a:r>
            <a:r>
              <a:rPr lang="de-DE" dirty="0"/>
              <a:t>)</a:t>
            </a:r>
          </a:p>
          <a:p>
            <a:endParaRPr lang="de-DE" dirty="0"/>
          </a:p>
          <a:p>
            <a:r>
              <a:rPr lang="de-DE" dirty="0"/>
              <a:t>Allgemeine Robotik-Konvention: </a:t>
            </a:r>
          </a:p>
          <a:p>
            <a:pPr lvl="1"/>
            <a:r>
              <a:rPr lang="de-DE" sz="1400" dirty="0"/>
              <a:t>Skalar 	Kleinbuchstabe (kursiv): </a:t>
            </a:r>
            <a:r>
              <a:rPr lang="de-DE" sz="1400" i="1" dirty="0"/>
              <a:t>a</a:t>
            </a:r>
            <a:endParaRPr lang="de-DE" sz="1400" dirty="0"/>
          </a:p>
          <a:p>
            <a:pPr lvl="1"/>
            <a:r>
              <a:rPr lang="de-DE" sz="1400" dirty="0"/>
              <a:t>Vektor	Kleinbuchstabe (fett und kursiv): </a:t>
            </a:r>
            <a:r>
              <a:rPr lang="de-DE" sz="1400" b="1" i="1" dirty="0"/>
              <a:t>a</a:t>
            </a:r>
            <a:endParaRPr lang="de-DE" sz="1400" dirty="0"/>
          </a:p>
          <a:p>
            <a:pPr lvl="1"/>
            <a:r>
              <a:rPr lang="de-DE" sz="1400" dirty="0"/>
              <a:t>Matrix 	Großbuchstabe (fett und kursiv): </a:t>
            </a:r>
            <a:r>
              <a:rPr lang="de-DE" sz="1400" b="1" i="1" dirty="0"/>
              <a:t>A</a:t>
            </a:r>
            <a:endParaRPr lang="de-DE" sz="1400" dirty="0"/>
          </a:p>
          <a:p>
            <a:pPr lvl="1"/>
            <a:r>
              <a:rPr lang="de-DE" sz="1400" dirty="0"/>
              <a:t>Punkt 	Großbuchstabe: A</a:t>
            </a:r>
          </a:p>
          <a:p>
            <a:pPr lvl="1"/>
            <a:r>
              <a:rPr lang="de-DE" sz="1400" dirty="0"/>
              <a:t>Körper 	Großbuchstabe (fett): </a:t>
            </a:r>
            <a:r>
              <a:rPr lang="de-DE" sz="1400" b="1" dirty="0"/>
              <a:t>A</a:t>
            </a:r>
            <a:endParaRPr lang="de-DE" sz="1400" dirty="0"/>
          </a:p>
          <a:p>
            <a:r>
              <a:rPr lang="de-DE" dirty="0"/>
              <a:t> </a:t>
            </a:r>
          </a:p>
          <a:p>
            <a:r>
              <a:rPr lang="de-DE" dirty="0"/>
              <a:t>Das Robotik-Script ist bei Konventionen sehr genau, da könnt ihr euch gerne Anregungen holen</a:t>
            </a:r>
          </a:p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17074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Abschlussvortrag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Anmerkungen (Präsentationserstellung und Durchführung):</a:t>
            </a:r>
          </a:p>
          <a:p>
            <a:pPr lvl="1"/>
            <a:r>
              <a:rPr lang="de-DE" dirty="0"/>
              <a:t>Globale Änderungen über Folienmaster (Fußzeile, Logos, etc.)</a:t>
            </a:r>
          </a:p>
          <a:p>
            <a:pPr lvl="1"/>
            <a:r>
              <a:rPr lang="de-DE" dirty="0"/>
              <a:t>Probevortrag rechtzeitig mit dem Betreuer durchführen</a:t>
            </a:r>
          </a:p>
          <a:p>
            <a:pPr lvl="1"/>
            <a:r>
              <a:rPr lang="de-DE" dirty="0"/>
              <a:t>Frühzeitig Technik aufbauen und testen, auch beim Probevortrag</a:t>
            </a:r>
          </a:p>
          <a:p>
            <a:pPr lvl="1"/>
            <a:r>
              <a:rPr lang="de-DE" dirty="0"/>
              <a:t>Vortragszeit einhalten (max. 20 min)</a:t>
            </a:r>
          </a:p>
          <a:p>
            <a:pPr lvl="1"/>
            <a:r>
              <a:rPr lang="de-DE" dirty="0"/>
              <a:t>Angemessene Kleidung </a:t>
            </a:r>
          </a:p>
          <a:p>
            <a:pPr lvl="1"/>
            <a:r>
              <a:rPr lang="de-DE" dirty="0"/>
              <a:t>Prüfer/Betreuer spricht die einleitenden Worte und moderiert die anschließende Diskussion</a:t>
            </a:r>
          </a:p>
          <a:p>
            <a:pPr lvl="4"/>
            <a:r>
              <a:rPr lang="de-DE" dirty="0"/>
              <a:t>nicht vergessen: Der Vortrag bleibt in den Köpfen – dementsprechend sollte dieser entsprechend ernst genommen und hervorragend vorbereitet werden</a:t>
            </a:r>
          </a:p>
          <a:p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7" name="Textplatzhalter 3"/>
          <p:cNvSpPr>
            <a:spLocks noGrp="1"/>
          </p:cNvSpPr>
          <p:nvPr>
            <p:ph type="body" sz="quarter" idx="14"/>
          </p:nvPr>
        </p:nvSpPr>
        <p:spPr>
          <a:xfrm>
            <a:off x="250825" y="268288"/>
            <a:ext cx="7200900" cy="358775"/>
          </a:xfrm>
        </p:spPr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03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Frequenzbasierte Modellierung zur Prädiktion von Personen-Auftrittswahrscheinlichkeiten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de-DE" dirty="0"/>
              <a:t>Studentenrunde Robotik – </a:t>
            </a:r>
            <a:r>
              <a:rPr lang="de-DE" dirty="0" err="1"/>
              <a:t>Zwischenstandsbericht</a:t>
            </a:r>
            <a:r>
              <a:rPr lang="de-DE" dirty="0"/>
              <a:t> Studienarbeit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1"/>
          </p:nvPr>
        </p:nvSpPr>
        <p:spPr>
          <a:xfrm>
            <a:off x="251520" y="2787774"/>
            <a:ext cx="3600400" cy="1080120"/>
          </a:xfrm>
        </p:spPr>
        <p:txBody>
          <a:bodyPr/>
          <a:lstStyle/>
          <a:p>
            <a:r>
              <a:rPr lang="de-DE" dirty="0"/>
              <a:t>Adrian Kleimeier</a:t>
            </a:r>
          </a:p>
          <a:p>
            <a:r>
              <a:rPr lang="de-DE" dirty="0"/>
              <a:t>Studienarbeit</a:t>
            </a:r>
          </a:p>
          <a:p>
            <a:r>
              <a:rPr lang="de-DE" dirty="0"/>
              <a:t>Abgabe: 14.01.2021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7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529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>
          <a:xfrm>
            <a:off x="250824" y="268288"/>
            <a:ext cx="7633543" cy="358775"/>
          </a:xfrm>
        </p:spPr>
        <p:txBody>
          <a:bodyPr/>
          <a:lstStyle/>
          <a:p>
            <a:r>
              <a:rPr lang="de-DE" dirty="0"/>
              <a:t>Einleitung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5"/>
          </p:nvPr>
        </p:nvSpPr>
        <p:spPr>
          <a:xfrm>
            <a:off x="250825" y="1131888"/>
            <a:ext cx="8641655" cy="3332705"/>
          </a:xfrm>
        </p:spPr>
        <p:txBody>
          <a:bodyPr/>
          <a:lstStyle/>
          <a:p>
            <a:pPr lvl="1"/>
            <a:endParaRPr lang="de-DE" dirty="0"/>
          </a:p>
          <a:p>
            <a:pPr lvl="1"/>
            <a:r>
              <a:rPr lang="de-DE" dirty="0"/>
              <a:t>Serviceroboter </a:t>
            </a:r>
            <a:r>
              <a:rPr lang="de-DE" dirty="0" err="1"/>
              <a:t>Sobi</a:t>
            </a:r>
            <a:r>
              <a:rPr lang="de-DE" dirty="0"/>
              <a:t> soll Orientierung auf dem neuen Maschinenbau-Campus erleichtern</a:t>
            </a:r>
          </a:p>
          <a:p>
            <a:pPr lvl="1"/>
            <a:r>
              <a:rPr lang="de-DE" dirty="0"/>
              <a:t>Ziel: möglichst hohe Anzahl an Interaktionen, geringe Leerlaufzeiten, kurze Fahrwege bei notwendiger Kontaktaufnahme (Türen öffnen …)</a:t>
            </a:r>
          </a:p>
          <a:p>
            <a:pPr lvl="1"/>
            <a:r>
              <a:rPr lang="de-DE" dirty="0"/>
              <a:t>Herausforderung: genaue Prognose von Personen-Auftrittswahrscheinlichkeiten und temporär stark frequentierten Orten</a:t>
            </a:r>
          </a:p>
          <a:p>
            <a:pPr lvl="1"/>
            <a:r>
              <a:rPr lang="de-DE" dirty="0"/>
              <a:t>Ansatz: </a:t>
            </a:r>
            <a:r>
              <a:rPr lang="de-DE" dirty="0" err="1"/>
              <a:t>FreMEn</a:t>
            </a:r>
            <a:r>
              <a:rPr lang="de-DE" dirty="0"/>
              <a:t> (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Map</a:t>
            </a:r>
            <a:r>
              <a:rPr lang="de-DE" dirty="0"/>
              <a:t> Enhancement)</a:t>
            </a:r>
          </a:p>
        </p:txBody>
      </p:sp>
      <p:sp>
        <p:nvSpPr>
          <p:cNvPr id="13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167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E54226-82B6-45D1-AEAF-ED963714A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FreMEn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2F19F36-B8B5-48BC-AF74-FC648891FD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96874E1-0440-40CE-880D-507D5F39F3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Einleitung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AA3042E-61F1-474A-9969-865F3044BC0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Zustandsvektoren werden mittels </a:t>
            </a:r>
            <a:r>
              <a:rPr lang="de-DE" dirty="0" err="1"/>
              <a:t>Fourierreihen</a:t>
            </a:r>
            <a:r>
              <a:rPr lang="de-DE" dirty="0"/>
              <a:t> approximiert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Erfolgt für jede Zelle einzeln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Unterschiedliche Ordnungen der </a:t>
            </a:r>
            <a:r>
              <a:rPr lang="de-DE" dirty="0" err="1"/>
              <a:t>Fourierreihen</a:t>
            </a:r>
            <a:r>
              <a:rPr lang="de-DE" dirty="0"/>
              <a:t>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Schätzung mittels Schwellwert</a:t>
            </a:r>
          </a:p>
          <a:p>
            <a:pPr marL="612775" lvl="1" indent="-342900"/>
            <a:r>
              <a:rPr lang="de-DE" dirty="0"/>
              <a:t>Güte wird anhand der Prädiktionsgenauigkeiten bewertet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E5E42A6F-9639-4518-B000-F72A438F85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F97BF669-5687-4FF6-8EDE-97B69DF942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1003722"/>
            <a:ext cx="4686706" cy="2743438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00CE313E-7AD2-43C7-B35F-16C2667FC7B1}"/>
              </a:ext>
            </a:extLst>
          </p:cNvPr>
          <p:cNvSpPr txBox="1"/>
          <p:nvPr/>
        </p:nvSpPr>
        <p:spPr>
          <a:xfrm>
            <a:off x="4283968" y="3763308"/>
            <a:ext cx="4680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Quelle: KRA17</a:t>
            </a:r>
          </a:p>
        </p:txBody>
      </p:sp>
    </p:spTree>
    <p:extLst>
      <p:ext uri="{BB962C8B-B14F-4D97-AF65-F5344CB8AC3E}">
        <p14:creationId xmlns:p14="http://schemas.microsoft.com/office/powerpoint/2010/main" val="2358196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6F2E8E-E0B5-4FBF-A151-1A99F9567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A40782A-FB93-4925-BB43-EDD287A900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EFE9F80-D4DA-4EB3-819D-627325BA04F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7979609E-8710-4B2B-96CE-6049FA10D1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AB0213B-C3AF-464F-AE43-C062870DD28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013560"/>
            <a:ext cx="5487849" cy="339913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E1DF994C-9653-417F-A027-C42116B95897}"/>
              </a:ext>
            </a:extLst>
          </p:cNvPr>
          <p:cNvSpPr txBox="1"/>
          <p:nvPr/>
        </p:nvSpPr>
        <p:spPr>
          <a:xfrm>
            <a:off x="5868144" y="1029554"/>
            <a:ext cx="309634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Personendetektion in einem Büroraum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Über das Büro wird Gitter gelegt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Gitter zählt für verschiedene Zeitintervalle die Personendetektionen in den einzelnen Zellen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Orientierungen der Personen werden auch aufgenommen</a:t>
            </a:r>
          </a:p>
        </p:txBody>
      </p:sp>
    </p:spTree>
    <p:extLst>
      <p:ext uri="{BB962C8B-B14F-4D97-AF65-F5344CB8AC3E}">
        <p14:creationId xmlns:p14="http://schemas.microsoft.com/office/powerpoint/2010/main" val="1552222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96F0B8-894C-4A22-856D-D48DE344E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FE3393E-3F28-4A9E-A42D-FE0A0725AF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BC80131-E4C0-403D-9197-4CC33FC87F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F85E832-4457-41F1-A1DE-0A1E3504F5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AE000DC-F937-422A-86D5-E27B44CC2C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903012"/>
            <a:ext cx="5703763" cy="3579862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6A102F1-F640-4B73-9813-A0A98D239D0A}"/>
              </a:ext>
            </a:extLst>
          </p:cNvPr>
          <p:cNvSpPr txBox="1"/>
          <p:nvPr/>
        </p:nvSpPr>
        <p:spPr>
          <a:xfrm>
            <a:off x="5724128" y="987574"/>
            <a:ext cx="316835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„Intensität“ einer Zelle wird farblich hervorgehoben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Aktuell: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Beschränkung auf Zellenbelegung {0,1}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Später erfolgt eine Erweiterung mit der Poisson-Verteilung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„Intensität“ einer Zelle kann berücksichtigt werden</a:t>
            </a:r>
          </a:p>
        </p:txBody>
      </p:sp>
    </p:spTree>
    <p:extLst>
      <p:ext uri="{BB962C8B-B14F-4D97-AF65-F5344CB8AC3E}">
        <p14:creationId xmlns:p14="http://schemas.microsoft.com/office/powerpoint/2010/main" val="1230374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203CF3-43F3-4EB6-AD1F-9C698C9E8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84B4165-060A-4783-9E85-B08D9AC0EFF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0E4B6E7-A68D-46FB-9AC1-B1F1DF0CEB0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9411E234-C8B1-4C3B-991F-3436C2CEED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9DCD68F7-1F9D-4C12-A7F4-E3DDC46C83DD}"/>
              </a:ext>
            </a:extLst>
          </p:cNvPr>
          <p:cNvSpPr txBox="1"/>
          <p:nvPr/>
        </p:nvSpPr>
        <p:spPr>
          <a:xfrm>
            <a:off x="2239694" y="1815336"/>
            <a:ext cx="153589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latin typeface="Calibri" pitchFamily="34" charset="0"/>
              </a:rPr>
              <a:t>legt Zellen an und speichert die Daten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latin typeface="Calibri" pitchFamily="34" charset="0"/>
              </a:rPr>
              <a:t>berechnet Vorhersagen für verschiedene Ordnungen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438B5D5-E075-4272-ADC7-4AE009E9AD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726841"/>
            <a:ext cx="4037876" cy="4061081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23E8832C-2D96-49B3-BEC1-71C001E87E94}"/>
              </a:ext>
            </a:extLst>
          </p:cNvPr>
          <p:cNvSpPr txBox="1"/>
          <p:nvPr/>
        </p:nvSpPr>
        <p:spPr>
          <a:xfrm>
            <a:off x="250825" y="1131590"/>
            <a:ext cx="46092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Für eine Intervalllänge von 60s </a:t>
            </a:r>
            <a:r>
              <a:rPr lang="de-DE" sz="14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Heatmap</a:t>
            </a: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 des </a:t>
            </a:r>
            <a:r>
              <a:rPr lang="de-DE" sz="14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Grids</a:t>
            </a: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 über eine Woche aufgetragen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Werte der Zelle für ein Intervall {0,1}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sz="1400" dirty="0">
              <a:solidFill>
                <a:schemeClr val="bg2">
                  <a:lumMod val="75000"/>
                  <a:lumOff val="2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6094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0F249F-4B88-4544-BAF5-1FD68F206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FF06519-70E0-4BBD-A0B8-A7007BCBB2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1D1315B-DB65-4280-B9F0-138085A829F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2995E-6EAF-4739-966B-C4B4FD8BBA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36CA1E3-7651-4FC6-A082-BC2A0A3373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13" y="1108392"/>
            <a:ext cx="4640424" cy="292671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B1A2EBBE-1D53-4D0F-9710-9C5E9CF1D20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0240" y="1168264"/>
            <a:ext cx="4417937" cy="2787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4899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FBC1C5-33E7-4EE5-BD47-97E4FE4B8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1E9EC50-E16D-4025-BB2C-EB924E6E72E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B8A2127-E460-4768-B152-422E46439C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9079422D-07BF-4B14-9222-A05716BED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1096E3A-CEC3-4D38-8466-9BBF5B88AC9E}"/>
              </a:ext>
            </a:extLst>
          </p:cNvPr>
          <p:cNvSpPr txBox="1"/>
          <p:nvPr/>
        </p:nvSpPr>
        <p:spPr>
          <a:xfrm>
            <a:off x="250825" y="1131590"/>
            <a:ext cx="85696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Variation der Intervalldauer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Variation der </a:t>
            </a:r>
            <a:r>
              <a:rPr lang="de-DE" sz="14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Grid</a:t>
            </a: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-sizes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Erweiterung um Poisson-Verteilung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Speicherung der Daten auf externem Server</a:t>
            </a:r>
          </a:p>
        </p:txBody>
      </p:sp>
    </p:spTree>
    <p:extLst>
      <p:ext uri="{BB962C8B-B14F-4D97-AF65-F5344CB8AC3E}">
        <p14:creationId xmlns:p14="http://schemas.microsoft.com/office/powerpoint/2010/main" val="25363834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FONTSIZE" val="10"/>
  <p:tag name="DEFAULTWORDWRAP" val="0"/>
  <p:tag name="DEFAULTWIDTH" val="448"/>
  <p:tag name="DEFAULTHEIGHT" val="316"/>
  <p:tag name="MMPROD_NEXTUNIQUEID" val="10010"/>
  <p:tag name="MMPROD_UIDATA" val="&lt;database version=&quot;8.0&quot;&gt;&lt;object type=&quot;1&quot; unique_id=&quot;10001&quot;&gt;&lt;object type=&quot;8&quot; unique_id=&quot;70858&quot;&gt;&lt;/object&gt;&lt;object type=&quot;2&quot; unique_id=&quot;70859&quot;&gt;&lt;object type=&quot;3&quot; unique_id=&quot;70861&quot;&gt;&lt;property id=&quot;20148&quot; value=&quot;5&quot;/&gt;&lt;property id=&quot;20300&quot; value=&quot;Folie 1&quot;/&gt;&lt;property id=&quot;20307&quot; value=&quot;258&quot;/&gt;&lt;/object&gt;&lt;object type=&quot;3&quot; unique_id=&quot;71064&quot;&gt;&lt;property id=&quot;20148&quot; value=&quot;5&quot;/&gt;&lt;property id=&quot;20300&quot; value=&quot;Folie 2 - &amp;quot;Präsentationserstellung und Durchführung&amp;quot;&quot;/&gt;&lt;property id=&quot;20307&quot; value=&quot;263&quot;/&gt;&lt;/object&gt;&lt;object type=&quot;3&quot; unique_id=&quot;71066&quot;&gt;&lt;property id=&quot;20148&quot; value=&quot;5&quot;/&gt;&lt;property id=&quot;20300&quot; value=&quot;Folie 4 - &amp;quot;Farben und Symbole/Sonderzeichen&amp;quot;&quot;/&gt;&lt;property id=&quot;20307&quot; value=&quot;262&quot;/&gt;&lt;/object&gt;&lt;object type=&quot;3&quot; unique_id=&quot;71074&quot;&gt;&lt;property id=&quot;20148&quot; value=&quot;5&quot;/&gt;&lt;property id=&quot;20300&quot; value=&quot;Folie 3 - &amp;quot;Aufzählungszeichen und Schriftgrößen&amp;quot;&quot;/&gt;&lt;property id=&quot;20307&quot; value=&quot;265&quot;/&gt;&lt;/object&gt;&lt;/object&gt;&lt;/object&gt;&lt;/database&gt;"/>
  <p:tag name="SECTOMILLISECCONVERTED" val="1"/>
  <p:tag name="ISPRING_RESOURCE_PATHS_HASH_PRESENTER" val="d24f3b29358732617ce95795582bb535b63d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57,3278"/>
  <p:tag name="ORIGINALWIDTH" val="642,0896"/>
  <p:tag name="LATEXADDIN" val="\documentclass{article}&#10;\usepackage{amsmath}&#10;\pagestyle{empty}&#10;\begin{document}&#10;&#10;&#10;\begin{align*}&#10;e^{i \pi}&amp;=-1 \\&#10;\sum_{i=1}^{\infty}\frac{1}{2^i}&amp;=1&#10;\end{align*}&#10;&#10;\end{document}"/>
  <p:tag name="IGUANATEXSIZE" val="20"/>
  <p:tag name="IGUANATEXCURSOR" val="147"/>
  <p:tag name="TRANSPARENCY" val="Wahr"/>
  <p:tag name="FILENAME" val=""/>
  <p:tag name="LATEXENGINEID" val="1"/>
  <p:tag name="TEMPFOLDER" val=".\tmp\"/>
  <p:tag name="LATEXFORMHEIGHT" val="312"/>
  <p:tag name="LATEXFORMWIDTH" val="384"/>
  <p:tag name="LATEXFORMWRAP" val="Wahr"/>
  <p:tag name="BITMAPVECTOR" val="0"/>
</p:tagLst>
</file>

<file path=ppt/theme/theme1.xml><?xml version="1.0" encoding="utf-8"?>
<a:theme xmlns:a="http://schemas.openxmlformats.org/drawingml/2006/main" name="Studentenrunde_Robotik">
  <a:themeElements>
    <a:clrScheme name="Benutzerdefiniert 8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509B"/>
      </a:accent1>
      <a:accent2>
        <a:srgbClr val="99B9D8"/>
      </a:accent2>
      <a:accent3>
        <a:srgbClr val="CCDCEB"/>
      </a:accent3>
      <a:accent4>
        <a:srgbClr val="C8D317"/>
      </a:accent4>
      <a:accent5>
        <a:srgbClr val="E77B29"/>
      </a:accent5>
      <a:accent6>
        <a:srgbClr val="999999"/>
      </a:accent6>
      <a:hlink>
        <a:srgbClr val="00509B"/>
      </a:hlink>
      <a:folHlink>
        <a:srgbClr val="800080"/>
      </a:folHlink>
    </a:clrScheme>
    <a:fontScheme name="imes-Folienmaster">
      <a:majorFont>
        <a:latin typeface="Agfa Rotis Sans Serif"/>
        <a:ea typeface="ＭＳ Ｐゴシック"/>
        <a:cs typeface=""/>
      </a:majorFont>
      <a:minorFont>
        <a:latin typeface="Agfa Rotis Sans Serif"/>
        <a:ea typeface="ＭＳ Ｐゴシック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spDef>
    <a:lnDef>
      <a:spPr bwMode="auto">
        <a:ln>
          <a:solidFill>
            <a:srgbClr val="404040"/>
          </a:solidFill>
          <a:headEnd type="none" w="med" len="med"/>
          <a:tailEnd type="none" w="med" len="med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400" dirty="0" smtClean="0">
            <a:solidFill>
              <a:schemeClr val="bg2">
                <a:lumMod val="75000"/>
                <a:lumOff val="25000"/>
              </a:schemeClr>
            </a:solidFill>
            <a:latin typeface="Calibri" pitchFamily="34" charset="0"/>
          </a:defRPr>
        </a:defPPr>
      </a:lstStyle>
    </a:txDef>
  </a:objectDefaults>
  <a:extraClrSchemeLst>
    <a:extraClrScheme>
      <a:clrScheme name="imes-Folienmast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mes-Folienmaster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mes-Folienmaster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mes-Folienmaster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mes-Folienmaster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mes-Folienmaster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äsentation7" id="{BAE258E1-5797-45B2-B40D-EF3F41FACCED}" vid="{5527BC22-D849-4218-A6C0-281613764C9A}"/>
    </a:ext>
  </a:ext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Vorlage_Studentenrunde_RAS</Template>
  <TotalTime>0</TotalTime>
  <Words>742</Words>
  <Application>Microsoft Office PowerPoint</Application>
  <PresentationFormat>Bildschirmpräsentation (16:9)</PresentationFormat>
  <Paragraphs>142</Paragraphs>
  <Slides>17</Slides>
  <Notes>0</Notes>
  <HiddenSlides>6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3" baseType="lpstr">
      <vt:lpstr>Arial</vt:lpstr>
      <vt:lpstr>Calibri</vt:lpstr>
      <vt:lpstr>Agfa Rotis Sans Serif</vt:lpstr>
      <vt:lpstr>Wingdings 3</vt:lpstr>
      <vt:lpstr>Wingdings</vt:lpstr>
      <vt:lpstr>Studentenrunde_Robotik</vt:lpstr>
      <vt:lpstr>Hinweise</vt:lpstr>
      <vt:lpstr>Frequenzbasierte Modellierung zur Prädiktion von Personen-Auftrittswahrscheinlichkeiten</vt:lpstr>
      <vt:lpstr>Motivation</vt:lpstr>
      <vt:lpstr>FreMEn</vt:lpstr>
      <vt:lpstr>Aktueller Stand</vt:lpstr>
      <vt:lpstr>Aktueller Stand</vt:lpstr>
      <vt:lpstr>Aktueller Stand</vt:lpstr>
      <vt:lpstr>Aktueller Stand</vt:lpstr>
      <vt:lpstr>Ausblick</vt:lpstr>
      <vt:lpstr>Arbeitspakete</vt:lpstr>
      <vt:lpstr>Quellen</vt:lpstr>
      <vt:lpstr>Diskussion </vt:lpstr>
      <vt:lpstr>Plots einfügen</vt:lpstr>
      <vt:lpstr>Gleichungen</vt:lpstr>
      <vt:lpstr>Video einfügen und in Klickreihenfolge einbinden </vt:lpstr>
      <vt:lpstr>Normen und Konventionen</vt:lpstr>
      <vt:lpstr>Abschlussvortrag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Hinweise</dc:title>
  <dc:creator>Adrian Kleimeier</dc:creator>
  <cp:lastModifiedBy>Adrian Kleimeier</cp:lastModifiedBy>
  <cp:revision>29</cp:revision>
  <dcterms:created xsi:type="dcterms:W3CDTF">2020-09-15T12:00:16Z</dcterms:created>
  <dcterms:modified xsi:type="dcterms:W3CDTF">2020-10-28T08:08:07Z</dcterms:modified>
</cp:coreProperties>
</file>

<file path=docProps/thumbnail.jpeg>
</file>